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6"/>
    <p:restoredTop sz="96327"/>
  </p:normalViewPr>
  <p:slideViewPr>
    <p:cSldViewPr snapToGrid="0" showGuides="1">
      <p:cViewPr varScale="1">
        <p:scale>
          <a:sx n="54" d="100"/>
          <a:sy n="54" d="100"/>
        </p:scale>
        <p:origin x="1344" y="84"/>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6/24/2024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6/24/2024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6/24/2024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6/24/2024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0.jpeg"/><Relationship Id="rId5" Type="http://schemas.openxmlformats.org/officeDocument/2006/relationships/image" Target="../media/image4.jpg"/><Relationship Id="rId10" Type="http://schemas.openxmlformats.org/officeDocument/2006/relationships/image" Target="../media/image9.jpeg"/><Relationship Id="rId4" Type="http://schemas.openxmlformats.org/officeDocument/2006/relationships/image" Target="../media/image3.jp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7000"/>
              </a:lnSpc>
            </a:pPr>
            <a:r>
              <a:rPr lang="en-GB" sz="1400" b="1" dirty="0">
                <a:solidFill>
                  <a:srgbClr val="0070C0"/>
                </a:solidFill>
                <a:latin typeface="Helvetica" panose="020B0604020202020204" pitchFamily="34" charset="0"/>
                <a:cs typeface="Helvetica" panose="020B0604020202020204" pitchFamily="34" charset="0"/>
              </a:rPr>
              <a:t>A Semi Detached Bungalow With Fabulous Rear Garden, Driveway Parking And Offered For Sale With No Onward Chain.</a:t>
            </a:r>
          </a:p>
          <a:p>
            <a:pPr algn="ctr">
              <a:lnSpc>
                <a:spcPct val="127000"/>
              </a:lnSpc>
            </a:pPr>
            <a:endParaRPr lang="en-GB" sz="1400" b="1" dirty="0">
              <a:solidFill>
                <a:srgbClr val="0070C0"/>
              </a:solidFill>
              <a:latin typeface="Helvetica" panose="020B0604020202020204" pitchFamily="34" charset="0"/>
              <a:cs typeface="Helvetica" panose="020B0604020202020204" pitchFamily="34" charset="0"/>
            </a:endParaRPr>
          </a:p>
          <a:p>
            <a:pPr algn="ctr">
              <a:lnSpc>
                <a:spcPct val="127000"/>
              </a:lnSpc>
            </a:pPr>
            <a:r>
              <a:rPr lang="en-GB" sz="1200" dirty="0">
                <a:solidFill>
                  <a:srgbClr val="000000"/>
                </a:solidFill>
                <a:latin typeface="Helvetica" panose="020B0604020202020204" pitchFamily="34" charset="0"/>
                <a:ea typeface="Times New Roman" panose="02020603050405020304" pitchFamily="18" charset="0"/>
                <a:cs typeface="HelveticaNeueLT-Roman"/>
              </a:rPr>
              <a:t>Lounge </a:t>
            </a:r>
            <a:r>
              <a:rPr lang="en-GB" sz="1200" dirty="0">
                <a:solidFill>
                  <a:srgbClr val="000000"/>
                </a:solidFill>
                <a:effectLst/>
                <a:latin typeface="Helvetica" panose="020B0604020202020204" pitchFamily="34" charset="0"/>
                <a:ea typeface="Times New Roman" panose="02020603050405020304" pitchFamily="18" charset="0"/>
                <a:cs typeface="HelveticaNeueLT-Roman"/>
              </a:rPr>
              <a:t>• Kitchen/</a:t>
            </a:r>
            <a:r>
              <a:rPr lang="en-GB" sz="1200" dirty="0">
                <a:solidFill>
                  <a:srgbClr val="000000"/>
                </a:solidFill>
                <a:latin typeface="Helvetica" panose="020B0604020202020204" pitchFamily="34" charset="0"/>
                <a:ea typeface="Times New Roman" panose="02020603050405020304" pitchFamily="18" charset="0"/>
                <a:cs typeface="HelveticaNeueLT-Roman"/>
              </a:rPr>
              <a:t>Breakfast </a:t>
            </a:r>
            <a:r>
              <a:rPr lang="en-GB" sz="1200" dirty="0">
                <a:solidFill>
                  <a:srgbClr val="000000"/>
                </a:solidFill>
                <a:effectLst/>
                <a:latin typeface="Helvetica" panose="020B0604020202020204" pitchFamily="34" charset="0"/>
                <a:ea typeface="Times New Roman" panose="02020603050405020304" pitchFamily="18" charset="0"/>
                <a:cs typeface="HelveticaNeueLT-Roman"/>
              </a:rPr>
              <a:t>Room • Two Bedrooms •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 Modern Bathroom/WC •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Gas Central Heating &amp; Double Glazed Windows • </a:t>
            </a: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Convenient Location Close to Amenities •</a:t>
            </a:r>
            <a:endParaRPr lang="en-GB" sz="1200" dirty="0">
              <a:effectLst/>
              <a:latin typeface="Times New Roman" panose="02020603050405020304" pitchFamily="18" charset="0"/>
              <a:ea typeface="Times New Roman" panose="02020603050405020304" pitchFamily="18" charset="0"/>
            </a:endParaRP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70920" y="1751903"/>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GUIDE PRICE</a:t>
            </a:r>
            <a:r>
              <a:rPr lang="en-GB" sz="1200" dirty="0">
                <a:solidFill>
                  <a:srgbClr val="0048FF"/>
                </a:solidFill>
                <a:effectLst/>
                <a:latin typeface="HelveticaNeueLT-Roman"/>
                <a:ea typeface="Times New Roman" panose="02020603050405020304" pitchFamily="18" charset="0"/>
                <a:cs typeface="HelveticaNeueLT-Roman"/>
              </a:rPr>
              <a:t> </a:t>
            </a:r>
            <a:r>
              <a:rPr lang="en-GB" sz="1900" dirty="0">
                <a:solidFill>
                  <a:srgbClr val="000000"/>
                </a:solidFill>
                <a:effectLst/>
                <a:latin typeface="HelveticaNeueLT-Roman"/>
                <a:ea typeface="Times New Roman" panose="02020603050405020304" pitchFamily="18" charset="0"/>
                <a:cs typeface="HelveticaNeueLT-Roman"/>
              </a:rPr>
              <a:t>£</a:t>
            </a:r>
            <a:r>
              <a:rPr lang="en-GB" sz="1900" dirty="0">
                <a:solidFill>
                  <a:srgbClr val="000000"/>
                </a:solidFill>
                <a:latin typeface="HelveticaNeueLT-Roman"/>
                <a:ea typeface="Times New Roman" panose="02020603050405020304" pitchFamily="18" charset="0"/>
                <a:cs typeface="HelveticaNeueLT-Roman"/>
              </a:rPr>
              <a:t>289,950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solidFill>
                  <a:srgbClr val="0048FF"/>
                </a:solidFill>
                <a:effectLst/>
                <a:latin typeface="HelveticaNeueLT-Roman"/>
                <a:ea typeface="Times New Roman" panose="02020603050405020304" pitchFamily="18" charset="0"/>
                <a:cs typeface="HelveticaNeueLT-Roman"/>
              </a:rPr>
              <a:t>	</a:t>
            </a:r>
            <a:r>
              <a:rPr lang="en-GB" sz="1200" dirty="0">
                <a:effectLst/>
                <a:latin typeface="HelveticaNeueLT-Roman"/>
                <a:ea typeface="Times New Roman" panose="02020603050405020304" pitchFamily="18" charset="0"/>
                <a:cs typeface="HelveticaNeueLT-Roman"/>
              </a:rPr>
              <a:t>Freehold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dirty="0">
                <a:solidFill>
                  <a:srgbClr val="FFFFFF"/>
                </a:solidFill>
                <a:latin typeface="HelveticaNeueLT-Medium"/>
                <a:ea typeface="Times New Roman" panose="02020603050405020304" pitchFamily="18" charset="0"/>
              </a:rPr>
              <a:t>12 Winston Road, Exmouth, EX8 4LR</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75159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8572801" y="3961043"/>
            <a:ext cx="2380189" cy="1288454"/>
          </a:xfrm>
          <a:prstGeom prst="rect">
            <a:avLst/>
          </a:prstGeom>
          <a:noFill/>
          <a:ln>
            <a:noFill/>
          </a:ln>
        </p:spPr>
        <p:txBody>
          <a:bodyPr wrap="square" rtlCol="0">
            <a:spAutoFit/>
          </a:bodyPr>
          <a:lstStyle/>
          <a:p>
            <a:endParaRPr lang="en-GB" dirty="0"/>
          </a:p>
        </p:txBody>
      </p:sp>
      <p:pic>
        <p:nvPicPr>
          <p:cNvPr id="1028" name="Picture 4">
            <a:extLst>
              <a:ext uri="{FF2B5EF4-FFF2-40B4-BE49-F238E27FC236}">
                <a16:creationId xmlns:a16="http://schemas.microsoft.com/office/drawing/2014/main" id="{DA1A75E3-4934-DB28-CD3A-701109B16DBE}"/>
              </a:ext>
            </a:extLst>
          </p:cNvPr>
          <p:cNvPicPr>
            <a:picLocks noChangeAspect="1" noChangeArrowheads="1"/>
          </p:cNvPicPr>
          <p:nvPr/>
        </p:nvPicPr>
        <p:blipFill>
          <a:blip r:embed="rId4"/>
          <a:srcRect/>
          <a:stretch/>
        </p:blipFill>
        <p:spPr bwMode="auto">
          <a:xfrm>
            <a:off x="653912" y="608851"/>
            <a:ext cx="3111435" cy="2333576"/>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67401396-9EB2-BE7E-816D-45BF1A9FF521}"/>
              </a:ext>
            </a:extLst>
          </p:cNvPr>
          <p:cNvPicPr>
            <a:picLocks noChangeAspect="1" noChangeArrowheads="1"/>
          </p:cNvPicPr>
          <p:nvPr/>
        </p:nvPicPr>
        <p:blipFill>
          <a:blip r:embed="rId5"/>
          <a:srcRect/>
          <a:stretch/>
        </p:blipFill>
        <p:spPr bwMode="auto">
          <a:xfrm>
            <a:off x="3874949" y="5345906"/>
            <a:ext cx="3195685" cy="2173214"/>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a:extLst>
              <a:ext uri="{FF2B5EF4-FFF2-40B4-BE49-F238E27FC236}">
                <a16:creationId xmlns:a16="http://schemas.microsoft.com/office/drawing/2014/main" id="{A75D6096-5CCC-6267-D0B3-CEBF7E5E2CED}"/>
              </a:ext>
            </a:extLst>
          </p:cNvPr>
          <p:cNvPicPr>
            <a:picLocks noChangeAspect="1" noChangeArrowheads="1"/>
          </p:cNvPicPr>
          <p:nvPr/>
        </p:nvPicPr>
        <p:blipFill>
          <a:blip r:embed="rId6"/>
          <a:srcRect/>
          <a:stretch/>
        </p:blipFill>
        <p:spPr bwMode="auto">
          <a:xfrm>
            <a:off x="8134066" y="2613067"/>
            <a:ext cx="6331372" cy="447429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chart of energy efficiency&#10;&#10;Description automatically generated">
            <a:extLst>
              <a:ext uri="{FF2B5EF4-FFF2-40B4-BE49-F238E27FC236}">
                <a16:creationId xmlns:a16="http://schemas.microsoft.com/office/drawing/2014/main" id="{3680CC40-E09E-5DB3-EBFB-0F3379A0E0A3}"/>
              </a:ext>
            </a:extLst>
          </p:cNvPr>
          <p:cNvPicPr>
            <a:picLocks noChangeAspect="1"/>
          </p:cNvPicPr>
          <p:nvPr/>
        </p:nvPicPr>
        <p:blipFill>
          <a:blip r:embed="rId7"/>
          <a:stretch>
            <a:fillRect/>
          </a:stretch>
        </p:blipFill>
        <p:spPr>
          <a:xfrm>
            <a:off x="2347726" y="7744862"/>
            <a:ext cx="2428992" cy="1835998"/>
          </a:xfrm>
          <a:prstGeom prst="rect">
            <a:avLst/>
          </a:prstGeom>
        </p:spPr>
      </p:pic>
      <p:pic>
        <p:nvPicPr>
          <p:cNvPr id="3" name="Picture 2">
            <a:extLst>
              <a:ext uri="{FF2B5EF4-FFF2-40B4-BE49-F238E27FC236}">
                <a16:creationId xmlns:a16="http://schemas.microsoft.com/office/drawing/2014/main" id="{0AC0B5E2-FD3E-7029-D95F-674594CAFA1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96629" y="633127"/>
            <a:ext cx="3176126" cy="230487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a:extLst>
              <a:ext uri="{FF2B5EF4-FFF2-40B4-BE49-F238E27FC236}">
                <a16:creationId xmlns:a16="http://schemas.microsoft.com/office/drawing/2014/main" id="{EE197F67-580B-3285-0957-67724FBDB4A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9022" y="3045394"/>
            <a:ext cx="3126324" cy="216790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97E40FDE-47E7-6AC1-1091-FEB29EA434F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74949" y="3041129"/>
            <a:ext cx="3195686" cy="216790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911B67E8-84CA-2FA4-1015-5BD73EB2A7A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9022" y="5345906"/>
            <a:ext cx="3126324" cy="2167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5419606"/>
          </a:xfrm>
          <a:prstGeom prst="rect">
            <a:avLst/>
          </a:prstGeom>
          <a:noFill/>
        </p:spPr>
        <p:txBody>
          <a:bodyPr wrap="square" rtlCol="0">
            <a:spAutoFit/>
          </a:bodyPr>
          <a:lstStyle/>
          <a:p>
            <a:pPr algn="ctr"/>
            <a:r>
              <a:rPr lang="en-GB" sz="1400" b="1"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rPr>
              <a:t>12 Winston Road, Exmouth, EX8 4LR</a:t>
            </a:r>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br>
              <a:rPr lang="en-GB" sz="1250" dirty="0">
                <a:latin typeface="Helvetica" panose="020B0604020202020204" pitchFamily="34" charset="0"/>
                <a:cs typeface="Helvetica" panose="020B0604020202020204" pitchFamily="34" charset="0"/>
              </a:rPr>
            </a:br>
            <a:r>
              <a:rPr lang="en-GB" sz="1400" b="1" dirty="0">
                <a:latin typeface="Helvetica" panose="020B0604020202020204" pitchFamily="34" charset="0"/>
                <a:cs typeface="Helvetica" panose="020B0604020202020204" pitchFamily="34" charset="0"/>
              </a:rPr>
              <a:t>THE PROPERTY COMPRISES:  </a:t>
            </a:r>
            <a:r>
              <a:rPr lang="en-GB" sz="1400" dirty="0">
                <a:latin typeface="Helvetica" panose="020B0604020202020204" pitchFamily="34" charset="0"/>
                <a:cs typeface="Helvetica" panose="020B0604020202020204" pitchFamily="34" charset="0"/>
              </a:rPr>
              <a:t>Open entrance porch; double glazed front door to:</a:t>
            </a:r>
            <a:br>
              <a:rPr lang="en-GB" sz="1400" dirty="0">
                <a:latin typeface="Helvetica" panose="020B0604020202020204" pitchFamily="34" charset="0"/>
                <a:cs typeface="Helvetica" panose="020B0604020202020204" pitchFamily="34" charset="0"/>
              </a:rPr>
            </a:br>
            <a:br>
              <a:rPr lang="en-GB" sz="1400" dirty="0">
                <a:latin typeface="Helvetica" panose="020B0604020202020204" pitchFamily="34" charset="0"/>
                <a:cs typeface="Helvetica" panose="020B0604020202020204" pitchFamily="34" charset="0"/>
              </a:rPr>
            </a:br>
            <a:r>
              <a:rPr lang="en-GB" sz="1400" b="1" dirty="0">
                <a:latin typeface="Helvetica" panose="020B0604020202020204" pitchFamily="34" charset="0"/>
                <a:cs typeface="Helvetica" panose="020B0604020202020204" pitchFamily="34" charset="0"/>
              </a:rPr>
              <a:t>RECEPTION HALL:  </a:t>
            </a:r>
            <a:r>
              <a:rPr lang="en-GB" sz="1400" dirty="0">
                <a:latin typeface="Helvetica" panose="020B0604020202020204" pitchFamily="34" charset="0"/>
                <a:cs typeface="Helvetica" panose="020B0604020202020204" pitchFamily="34" charset="0"/>
              </a:rPr>
              <a:t>Radiator; access to roof space; two storage cupboards; airing cupboard with water cylinder; telephone point.</a:t>
            </a:r>
            <a:br>
              <a:rPr lang="en-GB" sz="1400" dirty="0">
                <a:latin typeface="Helvetica" panose="020B0604020202020204" pitchFamily="34" charset="0"/>
                <a:cs typeface="Helvetica" panose="020B0604020202020204" pitchFamily="34" charset="0"/>
              </a:rPr>
            </a:br>
            <a:br>
              <a:rPr lang="en-GB" sz="1400" dirty="0">
                <a:latin typeface="Helvetica" panose="020B0604020202020204" pitchFamily="34" charset="0"/>
                <a:cs typeface="Helvetica" panose="020B0604020202020204" pitchFamily="34" charset="0"/>
              </a:rPr>
            </a:br>
            <a:r>
              <a:rPr lang="en-GB" sz="1400" b="1" dirty="0">
                <a:latin typeface="Helvetica" panose="020B0604020202020204" pitchFamily="34" charset="0"/>
                <a:cs typeface="Helvetica" panose="020B0604020202020204" pitchFamily="34" charset="0"/>
              </a:rPr>
              <a:t>LOUNGE:</a:t>
            </a:r>
            <a:r>
              <a:rPr lang="en-GB" sz="1400" dirty="0">
                <a:latin typeface="Helvetica" panose="020B0604020202020204" pitchFamily="34" charset="0"/>
                <a:cs typeface="Helvetica" panose="020B0604020202020204" pitchFamily="34" charset="0"/>
              </a:rPr>
              <a:t> 4.65m x 3.15m (15'3" x 10'4")  Double glazed window and door to rear garden; TV point; telephone point; radiator; fitted cupboards.</a:t>
            </a:r>
            <a:br>
              <a:rPr lang="en-GB" sz="1400" dirty="0">
                <a:latin typeface="Helvetica" panose="020B0604020202020204" pitchFamily="34" charset="0"/>
                <a:cs typeface="Helvetica" panose="020B0604020202020204" pitchFamily="34" charset="0"/>
              </a:rPr>
            </a:br>
            <a:br>
              <a:rPr lang="en-GB" sz="1400" dirty="0">
                <a:latin typeface="Helvetica" panose="020B0604020202020204" pitchFamily="34" charset="0"/>
                <a:cs typeface="Helvetica" panose="020B0604020202020204" pitchFamily="34" charset="0"/>
              </a:rPr>
            </a:br>
            <a:r>
              <a:rPr lang="en-GB" sz="1400" b="1" dirty="0">
                <a:latin typeface="Helvetica" panose="020B0604020202020204" pitchFamily="34" charset="0"/>
                <a:cs typeface="Helvetica" panose="020B0604020202020204" pitchFamily="34" charset="0"/>
              </a:rPr>
              <a:t>KITCHEN/BREAKFAST ROOM:</a:t>
            </a:r>
            <a:r>
              <a:rPr lang="en-GB" sz="1400" dirty="0">
                <a:latin typeface="Helvetica" panose="020B0604020202020204" pitchFamily="34" charset="0"/>
                <a:cs typeface="Helvetica" panose="020B0604020202020204" pitchFamily="34" charset="0"/>
              </a:rPr>
              <a:t> 3.05m x 3.25m (10'0" x 10'8")  Fitted with a range of work tops with inset single drainer sink unit; cupboards and drawers with plumbing for an automatic washing machine beneath and tiled surrounds; wall mounted cupboards; radiator; double glazed window to side aspect; double glazed door to rear garden; gas and electric cooker points; gas boiler.</a:t>
            </a:r>
            <a:br>
              <a:rPr lang="en-GB" sz="1400" dirty="0">
                <a:latin typeface="Helvetica" panose="020B0604020202020204" pitchFamily="34" charset="0"/>
                <a:cs typeface="Helvetica" panose="020B0604020202020204" pitchFamily="34" charset="0"/>
              </a:rPr>
            </a:br>
            <a:br>
              <a:rPr lang="en-GB" sz="1400" dirty="0">
                <a:latin typeface="Helvetica" panose="020B0604020202020204" pitchFamily="34" charset="0"/>
                <a:cs typeface="Helvetica" panose="020B0604020202020204" pitchFamily="34" charset="0"/>
              </a:rPr>
            </a:br>
            <a:r>
              <a:rPr lang="en-GB" sz="1400" b="1" dirty="0">
                <a:latin typeface="Helvetica" panose="020B0604020202020204" pitchFamily="34" charset="0"/>
                <a:cs typeface="Helvetica" panose="020B0604020202020204" pitchFamily="34" charset="0"/>
              </a:rPr>
              <a:t>BEDROOM ONE:</a:t>
            </a:r>
            <a:r>
              <a:rPr lang="en-GB" sz="1400" dirty="0">
                <a:latin typeface="Helvetica" panose="020B0604020202020204" pitchFamily="34" charset="0"/>
                <a:cs typeface="Helvetica" panose="020B0604020202020204" pitchFamily="34" charset="0"/>
              </a:rPr>
              <a:t> 3.66m x 3.18m (12'0" x 10'5")  Walk in wardrobe with light; further built in cupboard; radiator; double glazed window to front aspect.</a:t>
            </a:r>
            <a:br>
              <a:rPr lang="en-GB" sz="1400" dirty="0">
                <a:latin typeface="Helvetica" panose="020B0604020202020204" pitchFamily="34" charset="0"/>
                <a:cs typeface="Helvetica" panose="020B0604020202020204" pitchFamily="34" charset="0"/>
              </a:rPr>
            </a:br>
            <a:br>
              <a:rPr lang="en-GB" sz="1400" dirty="0">
                <a:latin typeface="Helvetica" panose="020B0604020202020204" pitchFamily="34" charset="0"/>
                <a:cs typeface="Helvetica" panose="020B0604020202020204" pitchFamily="34" charset="0"/>
              </a:rPr>
            </a:br>
            <a:r>
              <a:rPr lang="en-GB" sz="1400" b="1" dirty="0">
                <a:latin typeface="Helvetica" panose="020B0604020202020204" pitchFamily="34" charset="0"/>
                <a:cs typeface="Helvetica" panose="020B0604020202020204" pitchFamily="34" charset="0"/>
              </a:rPr>
              <a:t>BEDROOM TWO:</a:t>
            </a:r>
            <a:r>
              <a:rPr lang="en-GB" sz="1400" dirty="0">
                <a:latin typeface="Helvetica" panose="020B0604020202020204" pitchFamily="34" charset="0"/>
                <a:cs typeface="Helvetica" panose="020B0604020202020204" pitchFamily="34" charset="0"/>
              </a:rPr>
              <a:t> 3.02m x 2.11m (9'11" x 6'11")  Double glazed window to front aspect.</a:t>
            </a:r>
            <a:br>
              <a:rPr lang="en-GB" sz="1400" dirty="0">
                <a:latin typeface="Helvetica" panose="020B0604020202020204" pitchFamily="34" charset="0"/>
                <a:cs typeface="Helvetica" panose="020B0604020202020204" pitchFamily="34" charset="0"/>
              </a:rPr>
            </a:br>
            <a:br>
              <a:rPr lang="en-GB" sz="1400" dirty="0">
                <a:latin typeface="Helvetica" panose="020B0604020202020204" pitchFamily="34" charset="0"/>
                <a:cs typeface="Helvetica" panose="020B0604020202020204" pitchFamily="34" charset="0"/>
              </a:rPr>
            </a:br>
            <a:r>
              <a:rPr lang="en-GB" sz="1400" b="1" dirty="0">
                <a:latin typeface="Helvetica" panose="020B0604020202020204" pitchFamily="34" charset="0"/>
                <a:cs typeface="Helvetica" panose="020B0604020202020204" pitchFamily="34" charset="0"/>
              </a:rPr>
              <a:t>BATHROOM/WC:</a:t>
            </a:r>
            <a:r>
              <a:rPr lang="en-GB" sz="1400" dirty="0">
                <a:latin typeface="Helvetica" panose="020B0604020202020204" pitchFamily="34" charset="0"/>
                <a:cs typeface="Helvetica" panose="020B0604020202020204" pitchFamily="34" charset="0"/>
              </a:rPr>
              <a:t> 2.62m x 1.52m (8'7" x 5'0")  Bath with shower attachment; pedestal wash hand basin; WC with push button flush; tiling to splash prone areas; double glazed window; radiator.</a:t>
            </a:r>
            <a:br>
              <a:rPr lang="en-GB" sz="1400" dirty="0">
                <a:latin typeface="Helvetica" panose="020B0604020202020204" pitchFamily="34" charset="0"/>
                <a:cs typeface="Helvetica" panose="020B0604020202020204" pitchFamily="34" charset="0"/>
              </a:rPr>
            </a:br>
            <a:br>
              <a:rPr lang="en-GB" sz="1400" dirty="0">
                <a:latin typeface="Helvetica" panose="020B0604020202020204" pitchFamily="34" charset="0"/>
                <a:cs typeface="Helvetica" panose="020B0604020202020204" pitchFamily="34" charset="0"/>
              </a:rPr>
            </a:br>
            <a:r>
              <a:rPr lang="en-GB" sz="1400" b="1" dirty="0">
                <a:latin typeface="Helvetica" panose="020B0604020202020204" pitchFamily="34" charset="0"/>
                <a:cs typeface="Helvetica" panose="020B0604020202020204" pitchFamily="34" charset="0"/>
              </a:rPr>
              <a:t>OUTSIDE:  </a:t>
            </a:r>
            <a:r>
              <a:rPr lang="en-GB" sz="1400" dirty="0">
                <a:latin typeface="Helvetica" panose="020B0604020202020204" pitchFamily="34" charset="0"/>
                <a:cs typeface="Helvetica" panose="020B0604020202020204" pitchFamily="34" charset="0"/>
              </a:rPr>
              <a:t>Lawned front garden and driveway parking; wooden gate giving access to rear garden  The rear garden is of generous size, mainly laid to lawn with well stocked flower beds and borders.  Concrete terrace areas.  Outside tap</a:t>
            </a:r>
            <a:endParaRPr lang="en-GB" sz="125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5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br>
              <a:rPr lang="en-GB" sz="1800" dirty="0">
                <a:solidFill>
                  <a:srgbClr val="333333"/>
                </a:solidFill>
                <a:effectLst/>
                <a:latin typeface="Helvetica" panose="020B0604020202020204" pitchFamily="34" charset="0"/>
                <a:ea typeface="Times New Roman" panose="02020603050405020304" pitchFamily="18" charset="0"/>
                <a:cs typeface="Helvetica-Bold"/>
              </a:rPr>
            </a:br>
            <a:endParaRPr lang="en-US" sz="1100" dirty="0">
              <a:latin typeface="Helvetica" pitchFamily="2"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7594387"/>
          </a:xfrm>
          <a:prstGeom prst="rect">
            <a:avLst/>
          </a:prstGeom>
          <a:noFill/>
        </p:spPr>
        <p:txBody>
          <a:bodyPr wrap="square" rtlCol="0">
            <a:spAutoFit/>
          </a:bodyPr>
          <a:lstStyle/>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r>
              <a:rPr lang="en-GB" sz="1250" b="1" dirty="0">
                <a:solidFill>
                  <a:srgbClr val="333333"/>
                </a:solidFill>
                <a:effectLst/>
                <a:latin typeface="Helvetica" panose="020B0604020202020204" pitchFamily="34" charset="0"/>
                <a:ea typeface="Times New Roman" panose="02020603050405020304" pitchFamily="18" charset="0"/>
                <a:cs typeface="Helvetica-Bold"/>
              </a:rPr>
              <a:t>FLOOR PLAN</a:t>
            </a: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dirty="0">
              <a:solidFill>
                <a:srgbClr val="333333"/>
              </a:solidFill>
              <a:latin typeface="Helvetica" panose="020B0604020202020204" pitchFamily="34" charset="0"/>
              <a:ea typeface="Times New Roman" panose="02020603050405020304" pitchFamily="18" charset="0"/>
            </a:endParaRPr>
          </a:p>
          <a:p>
            <a:endParaRPr lang="en-GB" sz="1250" dirty="0">
              <a:effectLst/>
              <a:latin typeface="Times New Roman" panose="02020603050405020304" pitchFamily="18" charset="0"/>
              <a:ea typeface="Times New Roman" panose="02020603050405020304" pitchFamily="18" charset="0"/>
            </a:endParaRPr>
          </a:p>
        </p:txBody>
      </p:sp>
      <p:pic>
        <p:nvPicPr>
          <p:cNvPr id="3" name="Picture 2" descr="A floor plan of a house&#10;&#10;Description automatically generated">
            <a:extLst>
              <a:ext uri="{FF2B5EF4-FFF2-40B4-BE49-F238E27FC236}">
                <a16:creationId xmlns:a16="http://schemas.microsoft.com/office/drawing/2014/main" id="{05FD63FA-1ED2-EF18-CBE0-C588F6CB7E48}"/>
              </a:ext>
            </a:extLst>
          </p:cNvPr>
          <p:cNvPicPr>
            <a:picLocks noChangeAspect="1"/>
          </p:cNvPicPr>
          <p:nvPr/>
        </p:nvPicPr>
        <p:blipFill>
          <a:blip r:embed="rId2"/>
          <a:stretch>
            <a:fillRect/>
          </a:stretch>
        </p:blipFill>
        <p:spPr>
          <a:xfrm>
            <a:off x="8689335" y="1758563"/>
            <a:ext cx="5263699" cy="7480971"/>
          </a:xfrm>
          <a:prstGeom prst="rect">
            <a:avLst/>
          </a:prstGeom>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236</TotalTime>
  <Words>553</Words>
  <Application>Microsoft Office PowerPoint</Application>
  <PresentationFormat>Custom</PresentationFormat>
  <Paragraphs>85</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Frutiger LT Std 55 Roman</vt:lpstr>
      <vt:lpstr>Helvetica</vt:lpstr>
      <vt:lpstr>HelveticaNeueLT-Medium</vt:lpstr>
      <vt:lpstr>HelveticaNeueLT-Roman</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Aimee Welch</cp:lastModifiedBy>
  <cp:revision>23</cp:revision>
  <cp:lastPrinted>2024-06-24T15:13:31Z</cp:lastPrinted>
  <dcterms:created xsi:type="dcterms:W3CDTF">2023-03-19T13:39:10Z</dcterms:created>
  <dcterms:modified xsi:type="dcterms:W3CDTF">2024-06-24T15:13:40Z</dcterms:modified>
</cp:coreProperties>
</file>